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63" r:id="rId4"/>
    <p:sldId id="273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42D6B1-C693-4F21-980F-13DBB953941D}">
          <p14:sldIdLst>
            <p14:sldId id="256"/>
            <p14:sldId id="275"/>
            <p14:sldId id="263"/>
            <p14:sldId id="273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овка" initials="В" lastIdx="1" clrIdx="0">
    <p:extLst>
      <p:ext uri="{19B8F6BF-5375-455C-9EA6-DF929625EA0E}">
        <p15:presenceInfo xmlns:p15="http://schemas.microsoft.com/office/powerpoint/2012/main" userId="Вовк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80A07-066D-4591-849B-C737BB2E83C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BC382-9808-4701-A44A-65C466C9B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0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BC382-9808-4701-A44A-65C466C9B0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32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BC382-9808-4701-A44A-65C466C9B0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6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9E75-923A-4B3C-9281-249F73D7CCE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49F-6E75-42DD-9ADA-EFE4D545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7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9E75-923A-4B3C-9281-249F73D7CCE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49F-6E75-42DD-9ADA-EFE4D545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7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9E75-923A-4B3C-9281-249F73D7CCE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49F-6E75-42DD-9ADA-EFE4D545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9E75-923A-4B3C-9281-249F73D7CCE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49F-6E75-42DD-9ADA-EFE4D545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9E75-923A-4B3C-9281-249F73D7CCE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49F-6E75-42DD-9ADA-EFE4D545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39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9E75-923A-4B3C-9281-249F73D7CCE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49F-6E75-42DD-9ADA-EFE4D545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9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9E75-923A-4B3C-9281-249F73D7CCE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49F-6E75-42DD-9ADA-EFE4D545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2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9E75-923A-4B3C-9281-249F73D7CCE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49F-6E75-42DD-9ADA-EFE4D545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4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9E75-923A-4B3C-9281-249F73D7CCE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49F-6E75-42DD-9ADA-EFE4D545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4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9E75-923A-4B3C-9281-249F73D7CCE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49F-6E75-42DD-9ADA-EFE4D545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5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9E75-923A-4B3C-9281-249F73D7CCE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49F-6E75-42DD-9ADA-EFE4D545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1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E9E75-923A-4B3C-9281-249F73D7CCE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9349F-6E75-42DD-9ADA-EFE4D545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5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emf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2095" y="1089317"/>
            <a:ext cx="5256000" cy="230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C:\Users\zelenskaya.oa\Documents\СТМ\vort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926" y="1442929"/>
            <a:ext cx="2708339" cy="1596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sp>
        <p:nvSpPr>
          <p:cNvPr id="8" name="Прямоугольник 7"/>
          <p:cNvSpPr/>
          <p:nvPr/>
        </p:nvSpPr>
        <p:spPr>
          <a:xfrm rot="10800000" flipV="1">
            <a:off x="553223" y="3925454"/>
            <a:ext cx="108247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МАКСИМАЛЬНЫЕ ВОЗМОЖНОСТИ НА ВАШЕЙ КУХНЕ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4962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7750" y="323864"/>
            <a:ext cx="4155822" cy="680591"/>
          </a:xfr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VORTMAX </a:t>
            </a:r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Плиты индукционные</a:t>
            </a:r>
            <a:endParaRPr lang="ru-RU" sz="1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zelenskaya.oa\Documents\СТМ\vort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22" y="298646"/>
            <a:ext cx="1197143" cy="705809"/>
          </a:xfrm>
          <a:prstGeom prst="rect">
            <a:avLst/>
          </a:prstGeom>
          <a:noFill/>
        </p:spPr>
      </p:pic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342884" y="1600200"/>
            <a:ext cx="6048391" cy="4954693"/>
          </a:xfrm>
          <a:ln>
            <a:solidFill>
              <a:schemeClr val="accent6"/>
            </a:solidFill>
          </a:ln>
        </p:spPr>
        <p:txBody>
          <a:bodyPr>
            <a:normAutofit fontScale="55000" lnSpcReduction="20000"/>
          </a:bodyPr>
          <a:lstStyle/>
          <a:p>
            <a:pPr marL="35946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bg1"/>
              </a:solidFill>
              <a:latin typeface="Benzin-Regular" panose="00000500000000000000" pitchFamily="2" charset="-52"/>
            </a:endParaRPr>
          </a:p>
          <a:p>
            <a:pPr marL="359460" indent="-342900"/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Внешние 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панели выполнены 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из нержавеющей </a:t>
            </a:r>
            <a:endParaRPr lang="ru-RU" sz="4200" dirty="0" smtClean="0">
              <a:solidFill>
                <a:schemeClr val="bg1"/>
              </a:solidFill>
              <a:latin typeface="Benzin-Regular" panose="00000500000000000000" pitchFamily="2" charset="-52"/>
            </a:endParaRP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Стеклянная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варочная 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поверхность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10 различных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уровней 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мощности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Цифровой таймер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Защита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от перегрева, низкого и высокого напряжения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.</a:t>
            </a:r>
          </a:p>
          <a:p>
            <a:pPr marL="359460" indent="-342900"/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Может быть установлена как на базу, так и на рабочую поверхность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.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Мощность 1 зоны 3 кВт</a:t>
            </a:r>
            <a:endParaRPr lang="ru-RU" sz="4200" dirty="0">
              <a:solidFill>
                <a:schemeClr val="bg1"/>
              </a:solidFill>
              <a:latin typeface="Benzin-Regular" panose="000005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698" y="1600200"/>
            <a:ext cx="1708050" cy="14690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750" y="3210197"/>
            <a:ext cx="1691753" cy="11792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062" y="4737204"/>
            <a:ext cx="2276329" cy="12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7750" y="323864"/>
            <a:ext cx="4155822" cy="680591"/>
          </a:xfr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VORTMAX </a:t>
            </a:r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Индукционные плиты/Конкуренты </a:t>
            </a:r>
            <a:endParaRPr lang="ru-RU" sz="1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zelenskaya.oa\Documents\СТМ\vort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22" y="298646"/>
            <a:ext cx="1197143" cy="705809"/>
          </a:xfrm>
          <a:prstGeom prst="rect">
            <a:avLst/>
          </a:prstGeom>
          <a:noFill/>
        </p:spPr>
      </p:pic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AE98BE5C-F169-43EA-A367-D2B876CE0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147061"/>
              </p:ext>
            </p:extLst>
          </p:nvPr>
        </p:nvGraphicFramePr>
        <p:xfrm>
          <a:off x="1611084" y="3588554"/>
          <a:ext cx="8699865" cy="2036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5701">
                  <a:extLst>
                    <a:ext uri="{9D8B030D-6E8A-4147-A177-3AD203B41FA5}">
                      <a16:colId xmlns="" xmlns:a16="http://schemas.microsoft.com/office/drawing/2014/main" val="1759932440"/>
                    </a:ext>
                  </a:extLst>
                </a:gridCol>
                <a:gridCol w="3354164">
                  <a:extLst>
                    <a:ext uri="{9D8B030D-6E8A-4147-A177-3AD203B41FA5}">
                      <a16:colId xmlns="" xmlns:a16="http://schemas.microsoft.com/office/drawing/2014/main" val="861741174"/>
                    </a:ext>
                  </a:extLst>
                </a:gridCol>
              </a:tblGrid>
              <a:tr h="410740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solidFill>
                            <a:schemeClr val="accent4"/>
                          </a:solidFill>
                          <a:effectLst/>
                        </a:rPr>
                        <a:t>Vortmax</a:t>
                      </a:r>
                      <a:r>
                        <a:rPr lang="en-US" sz="200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8794537"/>
                  </a:ext>
                </a:extLst>
              </a:tr>
              <a:tr h="4107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Страна производства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Турция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7336438"/>
                  </a:ext>
                </a:extLst>
              </a:tr>
              <a:tr h="4107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chemeClr val="bg1"/>
                          </a:solidFill>
                          <a:effectLst/>
                        </a:rPr>
                        <a:t>Мощность, кВт</a:t>
                      </a:r>
                      <a:endParaRPr lang="ru-RU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0510441"/>
                  </a:ext>
                </a:extLst>
              </a:tr>
              <a:tr h="4107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Габариты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800X730X280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8841660"/>
                  </a:ext>
                </a:extLst>
              </a:tr>
              <a:tr h="393172">
                <a:tc>
                  <a:txBody>
                    <a:bodyPr/>
                    <a:lstStyle/>
                    <a:p>
                      <a:pPr algn="l" rtl="0" fontAlgn="b"/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802810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887" y="1664746"/>
            <a:ext cx="2270913" cy="15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7750" y="323864"/>
            <a:ext cx="4155822" cy="680591"/>
          </a:xfr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VORTMAX </a:t>
            </a:r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Плиты индукционные</a:t>
            </a:r>
            <a:endParaRPr lang="ru-RU" sz="1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zelenskaya.oa\Documents\СТМ\vort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22" y="298646"/>
            <a:ext cx="1197143" cy="705809"/>
          </a:xfrm>
          <a:prstGeom prst="rect">
            <a:avLst/>
          </a:prstGeom>
          <a:noFill/>
        </p:spPr>
      </p:pic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342884" y="1600200"/>
            <a:ext cx="6048391" cy="4954693"/>
          </a:xfrm>
          <a:ln>
            <a:solidFill>
              <a:schemeClr val="accent6"/>
            </a:solidFill>
          </a:ln>
        </p:spPr>
        <p:txBody>
          <a:bodyPr>
            <a:normAutofit fontScale="85000" lnSpcReduction="20000"/>
          </a:bodyPr>
          <a:lstStyle/>
          <a:p>
            <a:pPr marL="35946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bg1"/>
              </a:solidFill>
              <a:latin typeface="Benzin-Regular" panose="00000500000000000000" pitchFamily="2" charset="-52"/>
            </a:endParaRP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ВАЖНО!!!!!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Стараться устанавливать индукционные плиты исключительно на открытые подставки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НЕ ставить по бокам и сзади </a:t>
            </a:r>
            <a:r>
              <a:rPr lang="ru-RU" sz="4200" dirty="0" err="1" smtClean="0">
                <a:solidFill>
                  <a:schemeClr val="bg1"/>
                </a:solidFill>
                <a:latin typeface="Benzin-Regular" panose="00000500000000000000" pitchFamily="2" charset="-52"/>
              </a:rPr>
              <a:t>сильнонагреваемые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 элементы (фритюр, </a:t>
            </a:r>
            <a:r>
              <a:rPr lang="ru-RU" sz="4200" dirty="0" err="1" smtClean="0">
                <a:solidFill>
                  <a:schemeClr val="bg1"/>
                </a:solidFill>
                <a:latin typeface="Benzin-Regular" panose="00000500000000000000" pitchFamily="2" charset="-52"/>
              </a:rPr>
              <a:t>макароноварка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)</a:t>
            </a:r>
            <a:endParaRPr lang="ru-RU" sz="4200" dirty="0">
              <a:solidFill>
                <a:schemeClr val="bg1"/>
              </a:solidFill>
              <a:latin typeface="Benzin-Regular" panose="000005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698" y="1600200"/>
            <a:ext cx="1708050" cy="14690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750" y="3210197"/>
            <a:ext cx="1691753" cy="11792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062" y="4737204"/>
            <a:ext cx="2276329" cy="12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4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7750" y="323864"/>
            <a:ext cx="4155822" cy="680591"/>
          </a:xfr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VORTMAX </a:t>
            </a:r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Электрические</a:t>
            </a:r>
            <a:endParaRPr lang="ru-RU" sz="1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zelenskaya.oa\Documents\СТМ\vort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22" y="298646"/>
            <a:ext cx="1197143" cy="705809"/>
          </a:xfrm>
          <a:prstGeom prst="rect">
            <a:avLst/>
          </a:prstGeom>
          <a:noFill/>
        </p:spPr>
      </p:pic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342884" y="1600200"/>
            <a:ext cx="6048391" cy="4954693"/>
          </a:xfrm>
          <a:ln>
            <a:solidFill>
              <a:schemeClr val="accent6"/>
            </a:solidFill>
          </a:ln>
        </p:spPr>
        <p:txBody>
          <a:bodyPr>
            <a:normAutofit fontScale="55000" lnSpcReduction="20000"/>
          </a:bodyPr>
          <a:lstStyle/>
          <a:p>
            <a:pPr marL="35946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bg1"/>
              </a:solidFill>
              <a:latin typeface="Benzin-Regular" panose="00000500000000000000" pitchFamily="2" charset="-52"/>
            </a:endParaRP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Отдельные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зоны приготовления пищи, которыми можно управлять независимо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.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Плоская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и широкая варочная поверхность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. 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Точный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контроль температуры, отвечающий различным потребностям приготовления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.</a:t>
            </a:r>
          </a:p>
          <a:p>
            <a:pPr marL="359460" indent="-342900"/>
            <a:r>
              <a:rPr lang="ru-RU" sz="4200" dirty="0" err="1" smtClean="0">
                <a:solidFill>
                  <a:schemeClr val="bg1"/>
                </a:solidFill>
                <a:latin typeface="Benzin-Regular" panose="00000500000000000000" pitchFamily="2" charset="-52"/>
              </a:rPr>
              <a:t>ТЭНы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 расположены ровно под чугунными конфорками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Может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быть установлена как на базу, так и на рабочую поверхность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101" y="1834539"/>
            <a:ext cx="1880030" cy="15710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562" y="3581238"/>
            <a:ext cx="1874076" cy="146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7750" y="323864"/>
            <a:ext cx="4155822" cy="680591"/>
          </a:xfr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VORTMAX </a:t>
            </a:r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Индукционные плиты/Конкуренты </a:t>
            </a:r>
            <a:endParaRPr lang="ru-RU" sz="1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zelenskaya.oa\Documents\СТМ\vort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22" y="298646"/>
            <a:ext cx="1197143" cy="705809"/>
          </a:xfrm>
          <a:prstGeom prst="rect">
            <a:avLst/>
          </a:prstGeom>
          <a:noFill/>
        </p:spPr>
      </p:pic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AE98BE5C-F169-43EA-A367-D2B876CE0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414598"/>
              </p:ext>
            </p:extLst>
          </p:nvPr>
        </p:nvGraphicFramePr>
        <p:xfrm>
          <a:off x="1543708" y="3662383"/>
          <a:ext cx="8802075" cy="2233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8505">
                  <a:extLst>
                    <a:ext uri="{9D8B030D-6E8A-4147-A177-3AD203B41FA5}">
                      <a16:colId xmlns="" xmlns:a16="http://schemas.microsoft.com/office/drawing/2014/main" val="1759932440"/>
                    </a:ext>
                  </a:extLst>
                </a:gridCol>
                <a:gridCol w="3393570">
                  <a:extLst>
                    <a:ext uri="{9D8B030D-6E8A-4147-A177-3AD203B41FA5}">
                      <a16:colId xmlns="" xmlns:a16="http://schemas.microsoft.com/office/drawing/2014/main" val="861741174"/>
                    </a:ext>
                  </a:extLst>
                </a:gridCol>
              </a:tblGrid>
              <a:tr h="564365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solidFill>
                            <a:schemeClr val="accent4"/>
                          </a:solidFill>
                          <a:effectLst/>
                        </a:rPr>
                        <a:t>Vortmax</a:t>
                      </a:r>
                      <a:r>
                        <a:rPr lang="en-US" sz="200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8794537"/>
                  </a:ext>
                </a:extLst>
              </a:tr>
              <a:tr h="5643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Мощность, кВт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0510441"/>
                  </a:ext>
                </a:extLst>
              </a:tr>
              <a:tr h="5643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Габариты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800X730X280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8841660"/>
                  </a:ext>
                </a:extLst>
              </a:tr>
              <a:tr h="540226">
                <a:tc>
                  <a:txBody>
                    <a:bodyPr/>
                    <a:lstStyle/>
                    <a:p>
                      <a:pPr algn="l" rtl="0" fontAlgn="b"/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80281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750" y="1902731"/>
            <a:ext cx="2370298" cy="14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elenskaya.oa\Documents\СТМ\vortm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588" y="193871"/>
            <a:ext cx="1197143" cy="705809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02" y="1009650"/>
            <a:ext cx="3806051" cy="2847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53" y="1009650"/>
            <a:ext cx="3221911" cy="2847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364" y="1023394"/>
            <a:ext cx="3105150" cy="28479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B3674C-442D-496E-A691-C87383C5C7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0427" y="1676401"/>
            <a:ext cx="2820488" cy="1514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D4C63A9-D1F6-4F83-ABCF-AC6E4C1327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0689" y="4464637"/>
            <a:ext cx="2700356" cy="15138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EFDB4A3-9D7C-4CD2-A3B3-75EFE780C4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5406" y="4462365"/>
            <a:ext cx="2700354" cy="15183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24" y="3843884"/>
            <a:ext cx="2138203" cy="27278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27" y="3871370"/>
            <a:ext cx="3375937" cy="27003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364" y="3857626"/>
            <a:ext cx="3105150" cy="271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53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elenskaya.oa\Documents\СТМ\vortm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22" y="298646"/>
            <a:ext cx="1197143" cy="7058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1245" y="378261"/>
            <a:ext cx="561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Тепловая линия 700 серии</a:t>
            </a:r>
            <a:r>
              <a:rPr lang="en-US" b="1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 – 18 SKU</a:t>
            </a:r>
            <a:endParaRPr lang="ru-RU" b="1" dirty="0">
              <a:solidFill>
                <a:schemeClr val="bg1"/>
              </a:solidFill>
              <a:latin typeface="Benzin-Regular" panose="000005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3F71449-18C2-40AB-89BC-33F170CF3F42}"/>
              </a:ext>
            </a:extLst>
          </p:cNvPr>
          <p:cNvSpPr txBox="1"/>
          <p:nvPr/>
        </p:nvSpPr>
        <p:spPr>
          <a:xfrm>
            <a:off x="11044" y="1256223"/>
            <a:ext cx="4086225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>
                <a:solidFill>
                  <a:schemeClr val="bg1"/>
                </a:solidFill>
              </a:rPr>
              <a:t>Макароноварки</a:t>
            </a:r>
            <a:r>
              <a:rPr lang="ru-RU" sz="1200" b="1" dirty="0">
                <a:solidFill>
                  <a:schemeClr val="bg1"/>
                </a:solidFill>
              </a:rPr>
              <a:t> – 2 </a:t>
            </a:r>
            <a:r>
              <a:rPr lang="en-US" sz="1200" b="1" dirty="0" smtClean="0">
                <a:solidFill>
                  <a:schemeClr val="bg1"/>
                </a:solidFill>
              </a:rPr>
              <a:t>SKU</a:t>
            </a:r>
          </a:p>
          <a:p>
            <a:pPr algn="ctr"/>
            <a:r>
              <a:rPr lang="ru-RU" sz="1200" b="1" dirty="0" err="1">
                <a:solidFill>
                  <a:schemeClr val="bg1"/>
                </a:solidFill>
              </a:rPr>
              <a:t>Макароноварка</a:t>
            </a:r>
            <a:r>
              <a:rPr lang="ru-RU" sz="1200" b="1" dirty="0">
                <a:solidFill>
                  <a:schemeClr val="bg1"/>
                </a:solidFill>
              </a:rPr>
              <a:t> электрическая </a:t>
            </a:r>
            <a:r>
              <a:rPr lang="ru-RU" sz="1200" b="1" dirty="0" err="1">
                <a:solidFill>
                  <a:schemeClr val="bg1"/>
                </a:solidFill>
              </a:rPr>
              <a:t>т.м</a:t>
            </a:r>
            <a:r>
              <a:rPr lang="ru-RU" sz="1200" b="1" dirty="0">
                <a:solidFill>
                  <a:schemeClr val="bg1"/>
                </a:solidFill>
              </a:rPr>
              <a:t>. VORTMAX мод. SEP </a:t>
            </a:r>
            <a:r>
              <a:rPr lang="ru-RU" sz="1200" b="1" dirty="0" smtClean="0">
                <a:solidFill>
                  <a:schemeClr val="bg1"/>
                </a:solidFill>
              </a:rPr>
              <a:t>74</a:t>
            </a:r>
          </a:p>
          <a:p>
            <a:pPr algn="ctr"/>
            <a:r>
              <a:rPr lang="ru-RU" sz="1200" b="1" dirty="0" err="1">
                <a:solidFill>
                  <a:schemeClr val="bg1"/>
                </a:solidFill>
              </a:rPr>
              <a:t>Макароноварка</a:t>
            </a:r>
            <a:r>
              <a:rPr lang="ru-RU" sz="1200" b="1" dirty="0">
                <a:solidFill>
                  <a:schemeClr val="bg1"/>
                </a:solidFill>
              </a:rPr>
              <a:t> электрическая </a:t>
            </a:r>
            <a:r>
              <a:rPr lang="ru-RU" sz="1200" b="1" dirty="0" err="1">
                <a:solidFill>
                  <a:schemeClr val="bg1"/>
                </a:solidFill>
              </a:rPr>
              <a:t>т.м</a:t>
            </a:r>
            <a:r>
              <a:rPr lang="ru-RU" sz="1200" b="1" dirty="0">
                <a:solidFill>
                  <a:schemeClr val="bg1"/>
                </a:solidFill>
              </a:rPr>
              <a:t>. VORTMAX мод. SEP 78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E102CC8-440D-4A55-A105-29C6DD365AD2}"/>
              </a:ext>
            </a:extLst>
          </p:cNvPr>
          <p:cNvSpPr txBox="1"/>
          <p:nvPr/>
        </p:nvSpPr>
        <p:spPr>
          <a:xfrm>
            <a:off x="4220113" y="1256223"/>
            <a:ext cx="3916577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Фритюрницы – 2 </a:t>
            </a:r>
            <a:r>
              <a:rPr lang="en-US" sz="1200" b="1" dirty="0" smtClean="0">
                <a:solidFill>
                  <a:schemeClr val="bg1"/>
                </a:solidFill>
              </a:rPr>
              <a:t>SKU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Фритюрница электрическая </a:t>
            </a:r>
            <a:r>
              <a:rPr lang="ru-RU" sz="1200" b="1" dirty="0" err="1">
                <a:solidFill>
                  <a:schemeClr val="bg1"/>
                </a:solidFill>
              </a:rPr>
              <a:t>т.м</a:t>
            </a:r>
            <a:r>
              <a:rPr lang="ru-RU" sz="1200" b="1" dirty="0">
                <a:solidFill>
                  <a:schemeClr val="bg1"/>
                </a:solidFill>
              </a:rPr>
              <a:t>. VORTMAX мод. SEF </a:t>
            </a:r>
            <a:r>
              <a:rPr lang="ru-RU" sz="1200" b="1" dirty="0" smtClean="0">
                <a:solidFill>
                  <a:schemeClr val="bg1"/>
                </a:solidFill>
              </a:rPr>
              <a:t>74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Фритюрница электрическая </a:t>
            </a:r>
            <a:r>
              <a:rPr lang="ru-RU" sz="1200" b="1" dirty="0" err="1">
                <a:solidFill>
                  <a:schemeClr val="bg1"/>
                </a:solidFill>
              </a:rPr>
              <a:t>т.м</a:t>
            </a:r>
            <a:r>
              <a:rPr lang="ru-RU" sz="1200" b="1" dirty="0">
                <a:solidFill>
                  <a:schemeClr val="bg1"/>
                </a:solidFill>
              </a:rPr>
              <a:t>. VORTMAX мод. SEF 78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E89DD49-81FA-4125-93E1-34E4D41BA9DD}"/>
              </a:ext>
            </a:extLst>
          </p:cNvPr>
          <p:cNvSpPr txBox="1"/>
          <p:nvPr/>
        </p:nvSpPr>
        <p:spPr>
          <a:xfrm>
            <a:off x="8270830" y="1331405"/>
            <a:ext cx="3488461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Водяной гриль – </a:t>
            </a:r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SKU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Гриль водяной (</a:t>
            </a:r>
            <a:r>
              <a:rPr lang="ru-RU" sz="1200" b="1" dirty="0" err="1">
                <a:solidFill>
                  <a:schemeClr val="bg1"/>
                </a:solidFill>
              </a:rPr>
              <a:t>вапо</a:t>
            </a:r>
            <a:r>
              <a:rPr lang="ru-RU" sz="1200" b="1" dirty="0">
                <a:solidFill>
                  <a:schemeClr val="bg1"/>
                </a:solidFill>
              </a:rPr>
              <a:t>) </a:t>
            </a:r>
            <a:r>
              <a:rPr lang="ru-RU" sz="1200" b="1" dirty="0" err="1">
                <a:solidFill>
                  <a:schemeClr val="bg1"/>
                </a:solidFill>
              </a:rPr>
              <a:t>т.м</a:t>
            </a:r>
            <a:r>
              <a:rPr lang="ru-RU" sz="1200" b="1" dirty="0">
                <a:solidFill>
                  <a:schemeClr val="bg1"/>
                </a:solidFill>
              </a:rPr>
              <a:t>. </a:t>
            </a:r>
            <a:r>
              <a:rPr lang="en-US" sz="1200" b="1" dirty="0">
                <a:solidFill>
                  <a:schemeClr val="bg1"/>
                </a:solidFill>
              </a:rPr>
              <a:t>VORTMAX </a:t>
            </a:r>
            <a:r>
              <a:rPr lang="ru-RU" sz="1200" b="1" dirty="0">
                <a:solidFill>
                  <a:schemeClr val="bg1"/>
                </a:solidFill>
              </a:rPr>
              <a:t>мод. </a:t>
            </a:r>
            <a:r>
              <a:rPr lang="en-US" sz="1200" b="1" dirty="0">
                <a:solidFill>
                  <a:schemeClr val="bg1"/>
                </a:solidFill>
              </a:rPr>
              <a:t>WGE 74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D759251-6259-4309-8FCA-38F57E035433}"/>
              </a:ext>
            </a:extLst>
          </p:cNvPr>
          <p:cNvSpPr txBox="1"/>
          <p:nvPr/>
        </p:nvSpPr>
        <p:spPr>
          <a:xfrm>
            <a:off x="106203" y="3360960"/>
            <a:ext cx="3897243" cy="13849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Жарочные поверхности – 5 </a:t>
            </a:r>
            <a:r>
              <a:rPr lang="en-US" sz="1200" b="1" dirty="0" smtClean="0">
                <a:solidFill>
                  <a:schemeClr val="bg1"/>
                </a:solidFill>
              </a:rPr>
              <a:t>SKU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Поверхность жарочная </a:t>
            </a:r>
            <a:r>
              <a:rPr lang="ru-RU" sz="1200" b="1" dirty="0" err="1">
                <a:solidFill>
                  <a:schemeClr val="bg1"/>
                </a:solidFill>
              </a:rPr>
              <a:t>т.м</a:t>
            </a:r>
            <a:r>
              <a:rPr lang="ru-RU" sz="1200" b="1" dirty="0">
                <a:solidFill>
                  <a:schemeClr val="bg1"/>
                </a:solidFill>
              </a:rPr>
              <a:t>. VORTMAX мод. SFTR </a:t>
            </a:r>
            <a:r>
              <a:rPr lang="ru-RU" sz="1200" b="1" dirty="0" smtClean="0">
                <a:solidFill>
                  <a:schemeClr val="bg1"/>
                </a:solidFill>
              </a:rPr>
              <a:t>74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Поверхность жарочная </a:t>
            </a:r>
            <a:r>
              <a:rPr lang="ru-RU" sz="1200" b="1" dirty="0" err="1">
                <a:solidFill>
                  <a:schemeClr val="bg1"/>
                </a:solidFill>
              </a:rPr>
              <a:t>т.м</a:t>
            </a:r>
            <a:r>
              <a:rPr lang="ru-RU" sz="1200" b="1" dirty="0">
                <a:solidFill>
                  <a:schemeClr val="bg1"/>
                </a:solidFill>
              </a:rPr>
              <a:t>. VORTMAX мод. SFTR 78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Поверхность жарочная </a:t>
            </a:r>
            <a:r>
              <a:rPr lang="ru-RU" sz="1200" b="1" dirty="0" err="1">
                <a:solidFill>
                  <a:schemeClr val="bg1"/>
                </a:solidFill>
              </a:rPr>
              <a:t>т.м</a:t>
            </a:r>
            <a:r>
              <a:rPr lang="ru-RU" sz="1200" b="1" dirty="0">
                <a:solidFill>
                  <a:schemeClr val="bg1"/>
                </a:solidFill>
              </a:rPr>
              <a:t>. VORTMAX мод. SFTS </a:t>
            </a:r>
            <a:r>
              <a:rPr lang="ru-RU" sz="1200" b="1" dirty="0" smtClean="0">
                <a:solidFill>
                  <a:schemeClr val="bg1"/>
                </a:solidFill>
              </a:rPr>
              <a:t>74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Поверхность жарочная </a:t>
            </a:r>
            <a:r>
              <a:rPr lang="ru-RU" sz="1200" b="1" dirty="0" err="1">
                <a:solidFill>
                  <a:schemeClr val="bg1"/>
                </a:solidFill>
              </a:rPr>
              <a:t>т.м</a:t>
            </a:r>
            <a:r>
              <a:rPr lang="ru-RU" sz="1200" b="1" dirty="0">
                <a:solidFill>
                  <a:schemeClr val="bg1"/>
                </a:solidFill>
              </a:rPr>
              <a:t>. VORTMAX мод. SFTS </a:t>
            </a:r>
            <a:r>
              <a:rPr lang="ru-RU" sz="1200" b="1" dirty="0" smtClean="0">
                <a:solidFill>
                  <a:schemeClr val="bg1"/>
                </a:solidFill>
              </a:rPr>
              <a:t>78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Поверхность жарочная </a:t>
            </a:r>
            <a:r>
              <a:rPr lang="ru-RU" sz="1200" b="1" dirty="0" err="1">
                <a:solidFill>
                  <a:schemeClr val="bg1"/>
                </a:solidFill>
              </a:rPr>
              <a:t>т.м</a:t>
            </a:r>
            <a:r>
              <a:rPr lang="ru-RU" sz="1200" b="1" dirty="0">
                <a:solidFill>
                  <a:schemeClr val="bg1"/>
                </a:solidFill>
              </a:rPr>
              <a:t>. VORTMAX мод. SFTSR 78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8944015-E600-4150-832A-E4C869AE1EDF}"/>
              </a:ext>
            </a:extLst>
          </p:cNvPr>
          <p:cNvSpPr txBox="1"/>
          <p:nvPr/>
        </p:nvSpPr>
        <p:spPr>
          <a:xfrm>
            <a:off x="4220113" y="3360960"/>
            <a:ext cx="3927873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Плиты </a:t>
            </a:r>
            <a:r>
              <a:rPr lang="ru-RU" sz="1200" b="1" dirty="0" smtClean="0">
                <a:solidFill>
                  <a:schemeClr val="bg1"/>
                </a:solidFill>
              </a:rPr>
              <a:t>электрические – </a:t>
            </a:r>
            <a:r>
              <a:rPr lang="ru-RU" sz="1200" b="1" dirty="0">
                <a:solidFill>
                  <a:schemeClr val="bg1"/>
                </a:solidFill>
              </a:rPr>
              <a:t>2 </a:t>
            </a:r>
            <a:r>
              <a:rPr lang="en-US" sz="1200" b="1" dirty="0" smtClean="0">
                <a:solidFill>
                  <a:schemeClr val="bg1"/>
                </a:solidFill>
              </a:rPr>
              <a:t>SKU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Плита электрическая 2 зоны </a:t>
            </a:r>
            <a:r>
              <a:rPr lang="ru-RU" sz="1200" b="1" dirty="0" err="1">
                <a:solidFill>
                  <a:schemeClr val="bg1"/>
                </a:solidFill>
              </a:rPr>
              <a:t>т.м</a:t>
            </a:r>
            <a:r>
              <a:rPr lang="ru-RU" sz="1200" b="1" dirty="0">
                <a:solidFill>
                  <a:schemeClr val="bg1"/>
                </a:solidFill>
              </a:rPr>
              <a:t>. VORTMAX мод. SEC </a:t>
            </a:r>
            <a:r>
              <a:rPr lang="ru-RU" sz="1200" b="1" dirty="0" smtClean="0">
                <a:solidFill>
                  <a:schemeClr val="bg1"/>
                </a:solidFill>
              </a:rPr>
              <a:t>74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Плита электрическая 4 зоны </a:t>
            </a:r>
            <a:r>
              <a:rPr lang="ru-RU" sz="1200" b="1" dirty="0" err="1">
                <a:solidFill>
                  <a:schemeClr val="bg1"/>
                </a:solidFill>
              </a:rPr>
              <a:t>т.м</a:t>
            </a:r>
            <a:r>
              <a:rPr lang="ru-RU" sz="1200" b="1" dirty="0">
                <a:solidFill>
                  <a:schemeClr val="bg1"/>
                </a:solidFill>
              </a:rPr>
              <a:t>. VORTMAX мод. SEC 78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551568C-35AF-48D8-9582-6E0C32008CC8}"/>
              </a:ext>
            </a:extLst>
          </p:cNvPr>
          <p:cNvSpPr txBox="1"/>
          <p:nvPr/>
        </p:nvSpPr>
        <p:spPr>
          <a:xfrm>
            <a:off x="8181188" y="3268626"/>
            <a:ext cx="3854495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Индукционные плиты – 3 </a:t>
            </a:r>
            <a:r>
              <a:rPr lang="en-US" sz="1200" b="1" dirty="0" smtClean="0">
                <a:solidFill>
                  <a:schemeClr val="bg1"/>
                </a:solidFill>
              </a:rPr>
              <a:t>SKU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Плита индукционная 2 зоны </a:t>
            </a:r>
            <a:r>
              <a:rPr lang="ru-RU" sz="1200" b="1" dirty="0" err="1">
                <a:solidFill>
                  <a:schemeClr val="bg1"/>
                </a:solidFill>
              </a:rPr>
              <a:t>т.м</a:t>
            </a:r>
            <a:r>
              <a:rPr lang="ru-RU" sz="1200" b="1" dirty="0">
                <a:solidFill>
                  <a:schemeClr val="bg1"/>
                </a:solidFill>
              </a:rPr>
              <a:t>. VORTMAX мод. SEI </a:t>
            </a:r>
            <a:r>
              <a:rPr lang="ru-RU" sz="1200" b="1" dirty="0" smtClean="0">
                <a:solidFill>
                  <a:schemeClr val="bg1"/>
                </a:solidFill>
              </a:rPr>
              <a:t>74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Плита индукционная 4 зоны </a:t>
            </a:r>
            <a:r>
              <a:rPr lang="ru-RU" sz="1200" b="1" dirty="0" err="1">
                <a:solidFill>
                  <a:schemeClr val="bg1"/>
                </a:solidFill>
              </a:rPr>
              <a:t>т.м</a:t>
            </a:r>
            <a:r>
              <a:rPr lang="ru-RU" sz="1200" b="1" dirty="0">
                <a:solidFill>
                  <a:schemeClr val="bg1"/>
                </a:solidFill>
              </a:rPr>
              <a:t>. VORTMAX мод. SEI </a:t>
            </a:r>
            <a:r>
              <a:rPr lang="ru-RU" sz="1200" b="1" dirty="0" smtClean="0">
                <a:solidFill>
                  <a:schemeClr val="bg1"/>
                </a:solidFill>
              </a:rPr>
              <a:t>78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Плита индукционная 6 зон </a:t>
            </a:r>
            <a:r>
              <a:rPr lang="ru-RU" sz="1200" b="1" dirty="0" err="1">
                <a:solidFill>
                  <a:schemeClr val="bg1"/>
                </a:solidFill>
              </a:rPr>
              <a:t>т.м</a:t>
            </a:r>
            <a:r>
              <a:rPr lang="ru-RU" sz="1200" b="1" dirty="0">
                <a:solidFill>
                  <a:schemeClr val="bg1"/>
                </a:solidFill>
              </a:rPr>
              <a:t>. VORTMAX мод. SEI 712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1440526-9673-4F77-B59F-52CA27364397}"/>
              </a:ext>
            </a:extLst>
          </p:cNvPr>
          <p:cNvSpPr txBox="1"/>
          <p:nvPr/>
        </p:nvSpPr>
        <p:spPr>
          <a:xfrm>
            <a:off x="4804707" y="5927878"/>
            <a:ext cx="2747397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Всего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20 </a:t>
            </a:r>
            <a:r>
              <a:rPr lang="en-US" sz="1600" b="1" dirty="0" smtClean="0">
                <a:solidFill>
                  <a:schemeClr val="bg1"/>
                </a:solidFill>
              </a:rPr>
              <a:t>SKU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4" name="Resim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" y="1902554"/>
            <a:ext cx="1970157" cy="1458406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25" name="Resim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902554"/>
            <a:ext cx="2116068" cy="1458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Resim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09" y="1902554"/>
            <a:ext cx="1817725" cy="144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Resim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34" y="1898141"/>
            <a:ext cx="2098852" cy="144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085" y="1793070"/>
            <a:ext cx="1885950" cy="1462819"/>
          </a:xfrm>
          <a:prstGeom prst="rect">
            <a:avLst/>
          </a:prstGeom>
        </p:spPr>
      </p:pic>
      <p:pic>
        <p:nvPicPr>
          <p:cNvPr id="30" name="Resim 1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" y="4745955"/>
            <a:ext cx="1534037" cy="133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Resim 1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17" y="4745955"/>
            <a:ext cx="2361529" cy="133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1520" y="4048350"/>
            <a:ext cx="1241155" cy="10371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0750" y="4045973"/>
            <a:ext cx="1329107" cy="10395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2460" y="4112360"/>
            <a:ext cx="1398258" cy="120259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23781" y="4190874"/>
            <a:ext cx="1500007" cy="104556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06560" y="4279560"/>
            <a:ext cx="1785440" cy="99613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551568C-35AF-48D8-9582-6E0C32008CC8}"/>
              </a:ext>
            </a:extLst>
          </p:cNvPr>
          <p:cNvSpPr txBox="1"/>
          <p:nvPr/>
        </p:nvSpPr>
        <p:spPr>
          <a:xfrm>
            <a:off x="8087812" y="5465697"/>
            <a:ext cx="3854495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Подставки и рабочие столы – </a:t>
            </a:r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SKU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Подставка </a:t>
            </a:r>
            <a:r>
              <a:rPr lang="ru-RU" sz="1200" b="1" dirty="0" err="1">
                <a:solidFill>
                  <a:schemeClr val="bg1"/>
                </a:solidFill>
              </a:rPr>
              <a:t>т.м</a:t>
            </a:r>
            <a:r>
              <a:rPr lang="ru-RU" sz="1200" b="1" dirty="0">
                <a:solidFill>
                  <a:schemeClr val="bg1"/>
                </a:solidFill>
              </a:rPr>
              <a:t>. VORTMAX мод. NEM </a:t>
            </a:r>
            <a:r>
              <a:rPr lang="ru-RU" sz="1200" b="1" dirty="0" smtClean="0">
                <a:solidFill>
                  <a:schemeClr val="bg1"/>
                </a:solidFill>
              </a:rPr>
              <a:t>74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Подставка </a:t>
            </a:r>
            <a:r>
              <a:rPr lang="ru-RU" sz="1200" b="1" dirty="0" err="1">
                <a:solidFill>
                  <a:schemeClr val="bg1"/>
                </a:solidFill>
              </a:rPr>
              <a:t>т.м</a:t>
            </a:r>
            <a:r>
              <a:rPr lang="ru-RU" sz="1200" b="1" dirty="0">
                <a:solidFill>
                  <a:schemeClr val="bg1"/>
                </a:solidFill>
              </a:rPr>
              <a:t>. VORTMAX мод. NEM </a:t>
            </a:r>
            <a:r>
              <a:rPr lang="ru-RU" sz="1200" b="1" dirty="0" smtClean="0">
                <a:solidFill>
                  <a:schemeClr val="bg1"/>
                </a:solidFill>
              </a:rPr>
              <a:t>76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Подставка </a:t>
            </a:r>
            <a:r>
              <a:rPr lang="ru-RU" sz="1200" b="1" dirty="0" err="1">
                <a:solidFill>
                  <a:schemeClr val="bg1"/>
                </a:solidFill>
              </a:rPr>
              <a:t>т.м</a:t>
            </a:r>
            <a:r>
              <a:rPr lang="ru-RU" sz="1200" b="1" dirty="0">
                <a:solidFill>
                  <a:schemeClr val="bg1"/>
                </a:solidFill>
              </a:rPr>
              <a:t>. VORTMAX мод. NEM </a:t>
            </a:r>
            <a:r>
              <a:rPr lang="ru-RU" sz="1200" b="1" dirty="0" smtClean="0">
                <a:solidFill>
                  <a:schemeClr val="bg1"/>
                </a:solidFill>
              </a:rPr>
              <a:t>78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Стол рабочий </a:t>
            </a:r>
            <a:r>
              <a:rPr lang="ru-RU" sz="1200" b="1" dirty="0" err="1">
                <a:solidFill>
                  <a:schemeClr val="bg1"/>
                </a:solidFill>
              </a:rPr>
              <a:t>т.м</a:t>
            </a:r>
            <a:r>
              <a:rPr lang="ru-RU" sz="1200" b="1" dirty="0">
                <a:solidFill>
                  <a:schemeClr val="bg1"/>
                </a:solidFill>
              </a:rPr>
              <a:t>. VORTMAX мод. WT </a:t>
            </a:r>
            <a:r>
              <a:rPr lang="ru-RU" sz="1200" b="1" dirty="0" smtClean="0">
                <a:solidFill>
                  <a:schemeClr val="bg1"/>
                </a:solidFill>
              </a:rPr>
              <a:t>74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Стол рабочий </a:t>
            </a:r>
            <a:r>
              <a:rPr lang="ru-RU" sz="1200" b="1" dirty="0" err="1">
                <a:solidFill>
                  <a:schemeClr val="bg1"/>
                </a:solidFill>
              </a:rPr>
              <a:t>т.м</a:t>
            </a:r>
            <a:r>
              <a:rPr lang="ru-RU" sz="1200" b="1" dirty="0">
                <a:solidFill>
                  <a:schemeClr val="bg1"/>
                </a:solidFill>
              </a:rPr>
              <a:t>. VORTMAX мод. WT 78</a:t>
            </a:r>
          </a:p>
        </p:txBody>
      </p:sp>
    </p:spTree>
    <p:extLst>
      <p:ext uri="{BB962C8B-B14F-4D97-AF65-F5344CB8AC3E}">
        <p14:creationId xmlns:p14="http://schemas.microsoft.com/office/powerpoint/2010/main" val="3398089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7750" y="323864"/>
            <a:ext cx="4155822" cy="680591"/>
          </a:xfr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VORTMAX </a:t>
            </a:r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Фритюрницы</a:t>
            </a:r>
            <a:endParaRPr lang="ru-RU" sz="1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zelenskaya.oa\Documents\СТМ\vort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22" y="298646"/>
            <a:ext cx="1197143" cy="705809"/>
          </a:xfrm>
          <a:prstGeom prst="rect">
            <a:avLst/>
          </a:prstGeom>
          <a:noFill/>
        </p:spPr>
      </p:pic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342884" y="1600200"/>
            <a:ext cx="6048391" cy="4954693"/>
          </a:xfrm>
          <a:ln>
            <a:solidFill>
              <a:schemeClr val="accent6"/>
            </a:solidFill>
          </a:ln>
        </p:spPr>
        <p:txBody>
          <a:bodyPr>
            <a:normAutofit fontScale="47500" lnSpcReduction="20000"/>
          </a:bodyPr>
          <a:lstStyle/>
          <a:p>
            <a:pPr marL="35946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bg1"/>
              </a:solidFill>
              <a:latin typeface="Benzin-Regular" panose="00000500000000000000" pitchFamily="2" charset="-52"/>
            </a:endParaRP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Углы резервуара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закруглены, что облегчает очистку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.</a:t>
            </a:r>
          </a:p>
          <a:p>
            <a:pPr marL="359460" indent="-342900"/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Корпус из нержавеющей стали 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ёмкость бака =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13 литров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.</a:t>
            </a:r>
          </a:p>
          <a:p>
            <a:pPr marL="359460" indent="-342900"/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Температура масла регулируется до 180°C с помощью 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термостата. Термостатическая защита от перегрева.</a:t>
            </a:r>
          </a:p>
          <a:p>
            <a:pPr marL="359460" indent="-342900"/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Механизм подвешивания корзины обеспечивает 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удобное сцеживание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масла после жарки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.</a:t>
            </a:r>
          </a:p>
          <a:p>
            <a:pPr marL="359460" indent="-342900"/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Толщина верхней панели составляет 1,5 мм и изготовлена из нержавеющей стали AISI 304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.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Может быть установлена как на базу, так и на рабочую поверхность.</a:t>
            </a:r>
          </a:p>
          <a:p>
            <a:pPr marL="35946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" name="Resim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42" y="1600200"/>
            <a:ext cx="132016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Resim 2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42" y="3200400"/>
            <a:ext cx="132016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Resim 7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7" y="4991100"/>
            <a:ext cx="1654174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Resim 4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10" y="1600200"/>
            <a:ext cx="239268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Resim 5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11" y="3124201"/>
            <a:ext cx="239268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Resim 7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10" y="4857751"/>
            <a:ext cx="2392680" cy="1438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9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7750" y="323864"/>
            <a:ext cx="4155822" cy="680591"/>
          </a:xfr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VORTMAX </a:t>
            </a:r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Фритюрницы (1 ванна) /Конкуренты </a:t>
            </a:r>
            <a:endParaRPr lang="ru-RU" sz="1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zelenskaya.oa\Documents\СТМ\vort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22" y="298646"/>
            <a:ext cx="1197143" cy="705809"/>
          </a:xfrm>
          <a:prstGeom prst="rect">
            <a:avLst/>
          </a:prstGeom>
          <a:noFill/>
        </p:spPr>
      </p:pic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AE98BE5C-F169-43EA-A367-D2B876CE0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860715"/>
              </p:ext>
            </p:extLst>
          </p:nvPr>
        </p:nvGraphicFramePr>
        <p:xfrm>
          <a:off x="931816" y="3102435"/>
          <a:ext cx="6940733" cy="2430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4788">
                  <a:extLst>
                    <a:ext uri="{9D8B030D-6E8A-4147-A177-3AD203B41FA5}">
                      <a16:colId xmlns="" xmlns:a16="http://schemas.microsoft.com/office/drawing/2014/main" val="1759932440"/>
                    </a:ext>
                  </a:extLst>
                </a:gridCol>
                <a:gridCol w="2675945">
                  <a:extLst>
                    <a:ext uri="{9D8B030D-6E8A-4147-A177-3AD203B41FA5}">
                      <a16:colId xmlns="" xmlns:a16="http://schemas.microsoft.com/office/drawing/2014/main" val="861741174"/>
                    </a:ext>
                  </a:extLst>
                </a:gridCol>
              </a:tblGrid>
              <a:tr h="393945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solidFill>
                            <a:schemeClr val="accent4"/>
                          </a:solidFill>
                          <a:effectLst/>
                        </a:rPr>
                        <a:t>Vortmax</a:t>
                      </a:r>
                      <a:r>
                        <a:rPr lang="en-US" sz="200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8794537"/>
                  </a:ext>
                </a:extLst>
              </a:tr>
              <a:tr h="4107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Литраж 1 ванны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0809642"/>
                  </a:ext>
                </a:extLst>
              </a:tr>
              <a:tr h="4107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Комплектация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корзины</a:t>
                      </a:r>
                      <a:r>
                        <a:rPr lang="ru-RU" sz="20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на ванну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7336438"/>
                  </a:ext>
                </a:extLst>
              </a:tr>
              <a:tr h="4107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chemeClr val="bg1"/>
                          </a:solidFill>
                          <a:effectLst/>
                        </a:rPr>
                        <a:t>Мощность, кВт</a:t>
                      </a:r>
                      <a:endParaRPr lang="ru-RU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0510441"/>
                  </a:ext>
                </a:extLst>
              </a:tr>
              <a:tr h="4107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Габариты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400х730х280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8841660"/>
                  </a:ext>
                </a:extLst>
              </a:tr>
              <a:tr h="393172">
                <a:tc>
                  <a:txBody>
                    <a:bodyPr/>
                    <a:lstStyle/>
                    <a:p>
                      <a:pPr algn="l" rtl="0" fontAlgn="b"/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802810"/>
                  </a:ext>
                </a:extLst>
              </a:tr>
            </a:tbl>
          </a:graphicData>
        </a:graphic>
      </p:graphicFrame>
      <p:pic>
        <p:nvPicPr>
          <p:cNvPr id="7" name="Resim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335" y="3102435"/>
            <a:ext cx="2490651" cy="2391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0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7750" y="323864"/>
            <a:ext cx="4155822" cy="680591"/>
          </a:xfr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VORTMAX </a:t>
            </a:r>
            <a:r>
              <a:rPr lang="ru-RU" sz="1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Макароноварки</a:t>
            </a:r>
            <a:endParaRPr lang="ru-RU" sz="1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zelenskaya.oa\Documents\СТМ\vort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22" y="298646"/>
            <a:ext cx="1197143" cy="705809"/>
          </a:xfrm>
          <a:prstGeom prst="rect">
            <a:avLst/>
          </a:prstGeom>
          <a:noFill/>
        </p:spPr>
      </p:pic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342884" y="1600200"/>
            <a:ext cx="6048391" cy="4954693"/>
          </a:xfrm>
          <a:ln>
            <a:solidFill>
              <a:schemeClr val="accent6"/>
            </a:solidFill>
          </a:ln>
        </p:spPr>
        <p:txBody>
          <a:bodyPr>
            <a:normAutofit fontScale="47500" lnSpcReduction="20000"/>
          </a:bodyPr>
          <a:lstStyle/>
          <a:p>
            <a:pPr marL="35946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bg1"/>
              </a:solidFill>
              <a:latin typeface="Benzin-Regular" panose="00000500000000000000" pitchFamily="2" charset="-52"/>
            </a:endParaRP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Специально разработанные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резисторы, расположенные под варочной поверхностью, обеспечивают равномерное распределение температуры внутри 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ванны.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Предохранительный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термостат предотвращает перегрев и обеспечивает безопасность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.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Клапан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слива воды обеспечивает легкий 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слив.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Кран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залива воды обеспечивает быстрое и легкое наполнение бака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.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Емкость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бака 13 литров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.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Может быть установлена как на базу, так и на рабочую поверхность.</a:t>
            </a:r>
          </a:p>
          <a:p>
            <a:pPr marL="35946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Resim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750" y="1600199"/>
            <a:ext cx="1324610" cy="148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750" y="3089708"/>
            <a:ext cx="1324610" cy="183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20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346" y="4928135"/>
            <a:ext cx="1765029" cy="125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Resim 2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149" y="1600199"/>
            <a:ext cx="2242185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5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148" y="3022599"/>
            <a:ext cx="2242185" cy="1905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20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163" y="4928135"/>
            <a:ext cx="1765029" cy="1251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0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7750" y="323864"/>
            <a:ext cx="4155822" cy="680591"/>
          </a:xfr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VORTMAX </a:t>
            </a:r>
            <a:r>
              <a:rPr lang="ru-RU" sz="1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Макароноварки</a:t>
            </a:r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(1 ванна) /Конкуренты </a:t>
            </a:r>
            <a:endParaRPr lang="ru-RU" sz="1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zelenskaya.oa\Documents\СТМ\vort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22" y="298646"/>
            <a:ext cx="1197143" cy="705809"/>
          </a:xfrm>
          <a:prstGeom prst="rect">
            <a:avLst/>
          </a:prstGeom>
          <a:noFill/>
        </p:spPr>
      </p:pic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AE98BE5C-F169-43EA-A367-D2B876CE0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930403"/>
              </p:ext>
            </p:extLst>
          </p:nvPr>
        </p:nvGraphicFramePr>
        <p:xfrm>
          <a:off x="1367244" y="2220686"/>
          <a:ext cx="6958150" cy="3291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5490">
                  <a:extLst>
                    <a:ext uri="{9D8B030D-6E8A-4147-A177-3AD203B41FA5}">
                      <a16:colId xmlns="" xmlns:a16="http://schemas.microsoft.com/office/drawing/2014/main" val="1759932440"/>
                    </a:ext>
                  </a:extLst>
                </a:gridCol>
                <a:gridCol w="2682660">
                  <a:extLst>
                    <a:ext uri="{9D8B030D-6E8A-4147-A177-3AD203B41FA5}">
                      <a16:colId xmlns="" xmlns:a16="http://schemas.microsoft.com/office/drawing/2014/main" val="861741174"/>
                    </a:ext>
                  </a:extLst>
                </a:gridCol>
              </a:tblGrid>
              <a:tr h="456746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solidFill>
                            <a:schemeClr val="accent4"/>
                          </a:solidFill>
                          <a:effectLst/>
                        </a:rPr>
                        <a:t>Vortmax</a:t>
                      </a:r>
                      <a:r>
                        <a:rPr lang="en-US" sz="200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8794537"/>
                  </a:ext>
                </a:extLst>
              </a:tr>
              <a:tr h="4567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Литраж 1 ванны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0809642"/>
                  </a:ext>
                </a:extLst>
              </a:tr>
              <a:tr h="10274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Комплектация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корзины</a:t>
                      </a:r>
                      <a:r>
                        <a:rPr lang="ru-RU" sz="20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1</a:t>
                      </a:r>
                      <a:r>
                        <a:rPr lang="en-US" sz="20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/6, 1 </a:t>
                      </a:r>
                      <a:r>
                        <a:rPr lang="ru-RU" sz="20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корзина </a:t>
                      </a:r>
                      <a:r>
                        <a:rPr lang="en-US" sz="20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1/3 </a:t>
                      </a:r>
                      <a:r>
                        <a:rPr lang="ru-RU" sz="20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на ванну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7336438"/>
                  </a:ext>
                </a:extLst>
              </a:tr>
              <a:tr h="4567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chemeClr val="bg1"/>
                          </a:solidFill>
                          <a:effectLst/>
                        </a:rPr>
                        <a:t>Мощность, кВт</a:t>
                      </a:r>
                      <a:endParaRPr lang="ru-RU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7,5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0510441"/>
                  </a:ext>
                </a:extLst>
              </a:tr>
              <a:tr h="4567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Габариты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400х730х280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8841660"/>
                  </a:ext>
                </a:extLst>
              </a:tr>
              <a:tr h="437210">
                <a:tc>
                  <a:txBody>
                    <a:bodyPr/>
                    <a:lstStyle/>
                    <a:p>
                      <a:pPr algn="l" rtl="0" fontAlgn="b"/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802810"/>
                  </a:ext>
                </a:extLst>
              </a:tr>
            </a:tbl>
          </a:graphicData>
        </a:graphic>
      </p:graphicFrame>
      <p:pic>
        <p:nvPicPr>
          <p:cNvPr id="8" name="Resi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357" y="2633135"/>
            <a:ext cx="2775997" cy="2644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6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7750" y="323864"/>
            <a:ext cx="4155822" cy="680591"/>
          </a:xfr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VORTMAX </a:t>
            </a:r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Жарочные поверхности</a:t>
            </a:r>
            <a:endParaRPr lang="ru-RU" sz="1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zelenskaya.oa\Documents\СТМ\vort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22" y="298646"/>
            <a:ext cx="1197143" cy="705809"/>
          </a:xfrm>
          <a:prstGeom prst="rect">
            <a:avLst/>
          </a:prstGeom>
          <a:noFill/>
        </p:spPr>
      </p:pic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342884" y="1600200"/>
            <a:ext cx="6048391" cy="4954693"/>
          </a:xfrm>
          <a:ln>
            <a:solidFill>
              <a:schemeClr val="accent6"/>
            </a:solidFill>
          </a:ln>
        </p:spPr>
        <p:txBody>
          <a:bodyPr>
            <a:normAutofit fontScale="40000" lnSpcReduction="20000"/>
          </a:bodyPr>
          <a:lstStyle/>
          <a:p>
            <a:pPr marL="35946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bg1"/>
              </a:solidFill>
              <a:latin typeface="Benzin-Regular" panose="00000500000000000000" pitchFamily="2" charset="-52"/>
            </a:endParaRPr>
          </a:p>
          <a:p>
            <a:pPr marL="359460" indent="-342900"/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Корпус из 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нержавеющей, легко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чистится благодаря закругленной верхней поверхности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.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 Со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съемным масляным протектором из нержавеющей стали в задних и боковых углах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. 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Специально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разработанные резисторы, расположенные под варочной поверхностью, обеспечивают равномерное распределение температуры на 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поверхности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. </a:t>
            </a:r>
            <a:endParaRPr lang="ru-RU" sz="4200" dirty="0" smtClean="0">
              <a:solidFill>
                <a:schemeClr val="bg1"/>
              </a:solidFill>
              <a:latin typeface="Benzin-Regular" panose="00000500000000000000" pitchFamily="2" charset="-52"/>
            </a:endParaRP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Нагреватели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быстро повышают температуру поверхности до необходимого значения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.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 Опционально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доступно хромированное покрытие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.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Температуру поверхности </a:t>
            </a:r>
            <a:r>
              <a:rPr lang="ru-RU" sz="4200" dirty="0">
                <a:solidFill>
                  <a:schemeClr val="bg1"/>
                </a:solidFill>
                <a:latin typeface="Benzin-Regular" panose="00000500000000000000" pitchFamily="2" charset="-52"/>
              </a:rPr>
              <a:t>можно регулировать с помощью термостата от 50°C до 300°C</a:t>
            </a:r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. 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Емкость для жира вмещает 1,8 литра.</a:t>
            </a:r>
          </a:p>
          <a:p>
            <a:pPr marL="359460" indent="-342900"/>
            <a:r>
              <a:rPr lang="ru-RU" sz="4200" dirty="0" smtClean="0">
                <a:solidFill>
                  <a:schemeClr val="bg1"/>
                </a:solidFill>
                <a:latin typeface="Benzin-Regular" panose="00000500000000000000" pitchFamily="2" charset="-52"/>
              </a:rPr>
              <a:t>Может быть установлена как на базу, так и на рабочую поверхность.</a:t>
            </a:r>
          </a:p>
          <a:p>
            <a:pPr marL="35946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Resim 3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930" y="1600200"/>
            <a:ext cx="1144270" cy="1548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4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930" y="3148330"/>
            <a:ext cx="1144270" cy="15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23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750" y="4696460"/>
            <a:ext cx="1866354" cy="140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Resim 20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104" y="1600200"/>
            <a:ext cx="2208530" cy="15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Resim 2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004" y="3196657"/>
            <a:ext cx="2203630" cy="1499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1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7750" y="323864"/>
            <a:ext cx="4155822" cy="680591"/>
          </a:xfr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VORTMAX </a:t>
            </a:r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Жарочная поверхность /Конкуренты </a:t>
            </a:r>
            <a:endParaRPr lang="ru-RU" sz="1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zelenskaya.oa\Documents\СТМ\vort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22" y="298646"/>
            <a:ext cx="1197143" cy="705809"/>
          </a:xfrm>
          <a:prstGeom prst="rect">
            <a:avLst/>
          </a:prstGeom>
          <a:noFill/>
        </p:spPr>
      </p:pic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AE98BE5C-F169-43EA-A367-D2B876CE0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716219"/>
              </p:ext>
            </p:extLst>
          </p:nvPr>
        </p:nvGraphicFramePr>
        <p:xfrm>
          <a:off x="1045027" y="2952828"/>
          <a:ext cx="6670767" cy="2244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8906">
                  <a:extLst>
                    <a:ext uri="{9D8B030D-6E8A-4147-A177-3AD203B41FA5}">
                      <a16:colId xmlns="" xmlns:a16="http://schemas.microsoft.com/office/drawing/2014/main" val="1759932440"/>
                    </a:ext>
                  </a:extLst>
                </a:gridCol>
                <a:gridCol w="2571861">
                  <a:extLst>
                    <a:ext uri="{9D8B030D-6E8A-4147-A177-3AD203B41FA5}">
                      <a16:colId xmlns="" xmlns:a16="http://schemas.microsoft.com/office/drawing/2014/main" val="861741174"/>
                    </a:ext>
                  </a:extLst>
                </a:gridCol>
              </a:tblGrid>
              <a:tr h="410740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solidFill>
                            <a:schemeClr val="accent4"/>
                          </a:solidFill>
                          <a:effectLst/>
                        </a:rPr>
                        <a:t>Vortmax</a:t>
                      </a:r>
                      <a:r>
                        <a:rPr lang="en-US" sz="200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8794537"/>
                  </a:ext>
                </a:extLst>
              </a:tr>
              <a:tr h="4107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Комплектация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Борт, ёмкость для жира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7336438"/>
                  </a:ext>
                </a:extLst>
              </a:tr>
              <a:tr h="4107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chemeClr val="bg1"/>
                          </a:solidFill>
                          <a:effectLst/>
                        </a:rPr>
                        <a:t>Мощность, кВт</a:t>
                      </a:r>
                      <a:endParaRPr lang="ru-RU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0510441"/>
                  </a:ext>
                </a:extLst>
              </a:tr>
              <a:tr h="4107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Габариты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800X730X280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8841660"/>
                  </a:ext>
                </a:extLst>
              </a:tr>
              <a:tr h="393172">
                <a:tc>
                  <a:txBody>
                    <a:bodyPr/>
                    <a:lstStyle/>
                    <a:p>
                      <a:pPr algn="l" rtl="0" fontAlgn="b"/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802810"/>
                  </a:ext>
                </a:extLst>
              </a:tr>
            </a:tbl>
          </a:graphicData>
        </a:graphic>
      </p:graphicFrame>
      <p:pic>
        <p:nvPicPr>
          <p:cNvPr id="9" name="Resim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9" y="2889993"/>
            <a:ext cx="3050051" cy="2370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1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3340</TotalTime>
  <Words>676</Words>
  <Application>Microsoft Office PowerPoint</Application>
  <PresentationFormat>Широкоэкранный</PresentationFormat>
  <Paragraphs>122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Benzin-Regular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VORTMAX Фритюрницы</vt:lpstr>
      <vt:lpstr>VORTMAX Фритюрницы (1 ванна) /Конкуренты </vt:lpstr>
      <vt:lpstr>VORTMAX Макароноварки</vt:lpstr>
      <vt:lpstr>VORTMAX Макароноварки (1 ванна) /Конкуренты </vt:lpstr>
      <vt:lpstr>VORTMAX Жарочные поверхности</vt:lpstr>
      <vt:lpstr>VORTMAX Жарочная поверхность /Конкуренты </vt:lpstr>
      <vt:lpstr>VORTMAX Плиты индукционные</vt:lpstr>
      <vt:lpstr>VORTMAX Индукционные плиты/Конкуренты </vt:lpstr>
      <vt:lpstr>VORTMAX Плиты индукционные</vt:lpstr>
      <vt:lpstr>VORTMAX Электрические</vt:lpstr>
      <vt:lpstr>VORTMAX Индукционные плиты/Конкуренты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Загуменнов Владимир Владимирович</dc:creator>
  <cp:lastModifiedBy>Кунарев Дмитрий Константинович</cp:lastModifiedBy>
  <cp:revision>177</cp:revision>
  <dcterms:created xsi:type="dcterms:W3CDTF">2023-12-05T13:45:39Z</dcterms:created>
  <dcterms:modified xsi:type="dcterms:W3CDTF">2024-06-10T10:47:01Z</dcterms:modified>
</cp:coreProperties>
</file>